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86800" cy="30279975"/>
  <p:notesSz cx="6858000" cy="9144000"/>
  <p:defaultTextStyle>
    <a:defPPr>
      <a:defRPr lang="ko-KR"/>
    </a:defPPr>
    <a:lvl1pPr marL="0" algn="l" defTabSz="2952319" rtl="0" eaLnBrk="1" latinLnBrk="1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159" algn="l" defTabSz="2952319" rtl="0" eaLnBrk="1" latinLnBrk="1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319" algn="l" defTabSz="2952319" rtl="0" eaLnBrk="1" latinLnBrk="1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478" algn="l" defTabSz="2952319" rtl="0" eaLnBrk="1" latinLnBrk="1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637" algn="l" defTabSz="2952319" rtl="0" eaLnBrk="1" latinLnBrk="1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797" algn="l" defTabSz="2952319" rtl="0" eaLnBrk="1" latinLnBrk="1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957" algn="l" defTabSz="2952319" rtl="0" eaLnBrk="1" latinLnBrk="1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3116" algn="l" defTabSz="2952319" rtl="0" eaLnBrk="1" latinLnBrk="1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9275" algn="l" defTabSz="2952319" rtl="0" eaLnBrk="1" latinLnBrk="1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4D4D"/>
    <a:srgbClr val="FA6666"/>
    <a:srgbClr val="F82E2E"/>
    <a:srgbClr val="5D5FA3"/>
    <a:srgbClr val="4CA3F2"/>
    <a:srgbClr val="115BEF"/>
    <a:srgbClr val="A8D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3519" autoAdjust="0"/>
  </p:normalViewPr>
  <p:slideViewPr>
    <p:cSldViewPr>
      <p:cViewPr>
        <p:scale>
          <a:sx n="33" d="100"/>
          <a:sy n="33" d="100"/>
        </p:scale>
        <p:origin x="-1530" y="-138"/>
      </p:cViewPr>
      <p:guideLst>
        <p:guide orient="horz" pos="9537"/>
        <p:guide pos="6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99F4F-974B-46FF-808B-CF96F717CD6A}" type="datetimeFigureOut">
              <a:rPr lang="ko-KR" altLang="en-US" smtClean="0"/>
              <a:pPr/>
              <a:t>2018-05-16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21A0A-86E3-4B00-97E7-4C482226E3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883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6389" rtl="0" eaLnBrk="1" latinLnBrk="1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23195" algn="l" defTabSz="646389" rtl="0" eaLnBrk="1" latinLnBrk="1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46389" algn="l" defTabSz="646389" rtl="0" eaLnBrk="1" latinLnBrk="1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69584" algn="l" defTabSz="646389" rtl="0" eaLnBrk="1" latinLnBrk="1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92779" algn="l" defTabSz="646389" rtl="0" eaLnBrk="1" latinLnBrk="1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615973" algn="l" defTabSz="646389" rtl="0" eaLnBrk="1" latinLnBrk="1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39168" algn="l" defTabSz="646389" rtl="0" eaLnBrk="1" latinLnBrk="1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62363" algn="l" defTabSz="646389" rtl="0" eaLnBrk="1" latinLnBrk="1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85557" algn="l" defTabSz="646389" rtl="0" eaLnBrk="1" latinLnBrk="1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217738" y="685800"/>
            <a:ext cx="2422525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21A0A-86E3-4B00-97E7-4C482226E3B3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8181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04010" y="9406421"/>
            <a:ext cx="18178780" cy="64905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ABC7-677E-4330-9E6C-B64EAC359373}" type="datetimeFigureOut">
              <a:rPr lang="ko-KR" altLang="en-US" smtClean="0"/>
              <a:pPr/>
              <a:t>2018-05-16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85A7-DB47-41BE-8485-6E455A8DC8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250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ABC7-677E-4330-9E6C-B64EAC359373}" type="datetimeFigureOut">
              <a:rPr lang="ko-KR" altLang="en-US" smtClean="0"/>
              <a:pPr/>
              <a:t>2018-05-16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85A7-DB47-41BE-8485-6E455A8DC8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141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51346887" y="7569994"/>
            <a:ext cx="15932422" cy="16126890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542190" y="7569994"/>
            <a:ext cx="47448251" cy="16126890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ABC7-677E-4330-9E6C-B64EAC359373}" type="datetimeFigureOut">
              <a:rPr lang="ko-KR" altLang="en-US" smtClean="0"/>
              <a:pPr/>
              <a:t>2018-05-16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85A7-DB47-41BE-8485-6E455A8DC8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8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ABC7-677E-4330-9E6C-B64EAC359373}" type="datetimeFigureOut">
              <a:rPr lang="ko-KR" altLang="en-US" smtClean="0"/>
              <a:pPr/>
              <a:t>2018-05-16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85A7-DB47-41BE-8485-6E455A8DC8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523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89410" y="19457690"/>
            <a:ext cx="18178780" cy="6013940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89410" y="12833947"/>
            <a:ext cx="18178780" cy="6623743"/>
          </a:xfrm>
        </p:spPr>
        <p:txBody>
          <a:bodyPr anchor="b"/>
          <a:lstStyle>
            <a:lvl1pPr marL="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1pPr>
            <a:lvl2pPr marL="147615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19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7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3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79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5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16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7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ABC7-677E-4330-9E6C-B64EAC359373}" type="datetimeFigureOut">
              <a:rPr lang="ko-KR" altLang="en-US" smtClean="0"/>
              <a:pPr/>
              <a:t>2018-05-16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85A7-DB47-41BE-8485-6E455A8DC8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713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542191" y="44102223"/>
            <a:ext cx="31690337" cy="124736674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5588973" y="44102223"/>
            <a:ext cx="31690335" cy="124736674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ABC7-677E-4330-9E6C-B64EAC359373}" type="datetimeFigureOut">
              <a:rPr lang="ko-KR" altLang="en-US" smtClean="0"/>
              <a:pPr/>
              <a:t>2018-05-16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85A7-DB47-41BE-8485-6E455A8DC8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031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2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69340" y="6777951"/>
            <a:ext cx="9449551" cy="2824727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76159" indent="0">
              <a:buNone/>
              <a:defRPr sz="6400" b="1"/>
            </a:lvl2pPr>
            <a:lvl3pPr marL="2952319" indent="0">
              <a:buNone/>
              <a:defRPr sz="5800" b="1"/>
            </a:lvl3pPr>
            <a:lvl4pPr marL="4428478" indent="0">
              <a:buNone/>
              <a:defRPr sz="5200" b="1"/>
            </a:lvl4pPr>
            <a:lvl5pPr marL="5904637" indent="0">
              <a:buNone/>
              <a:defRPr sz="5200" b="1"/>
            </a:lvl5pPr>
            <a:lvl6pPr marL="7380797" indent="0">
              <a:buNone/>
              <a:defRPr sz="5200" b="1"/>
            </a:lvl6pPr>
            <a:lvl7pPr marL="8856957" indent="0">
              <a:buNone/>
              <a:defRPr sz="5200" b="1"/>
            </a:lvl7pPr>
            <a:lvl8pPr marL="10333116" indent="0">
              <a:buNone/>
              <a:defRPr sz="5200" b="1"/>
            </a:lvl8pPr>
            <a:lvl9pPr marL="11809275" indent="0">
              <a:buNone/>
              <a:defRPr sz="5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069340" y="9602678"/>
            <a:ext cx="9449551" cy="17446034"/>
          </a:xfrm>
        </p:spPr>
        <p:txBody>
          <a:bodyPr/>
          <a:lstStyle>
            <a:lvl1pPr>
              <a:defRPr sz="7800"/>
            </a:lvl1pPr>
            <a:lvl2pPr>
              <a:defRPr sz="64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0864198" y="6777951"/>
            <a:ext cx="9453263" cy="2824727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76159" indent="0">
              <a:buNone/>
              <a:defRPr sz="6400" b="1"/>
            </a:lvl2pPr>
            <a:lvl3pPr marL="2952319" indent="0">
              <a:buNone/>
              <a:defRPr sz="5800" b="1"/>
            </a:lvl3pPr>
            <a:lvl4pPr marL="4428478" indent="0">
              <a:buNone/>
              <a:defRPr sz="5200" b="1"/>
            </a:lvl4pPr>
            <a:lvl5pPr marL="5904637" indent="0">
              <a:buNone/>
              <a:defRPr sz="5200" b="1"/>
            </a:lvl5pPr>
            <a:lvl6pPr marL="7380797" indent="0">
              <a:buNone/>
              <a:defRPr sz="5200" b="1"/>
            </a:lvl6pPr>
            <a:lvl7pPr marL="8856957" indent="0">
              <a:buNone/>
              <a:defRPr sz="5200" b="1"/>
            </a:lvl7pPr>
            <a:lvl8pPr marL="10333116" indent="0">
              <a:buNone/>
              <a:defRPr sz="5200" b="1"/>
            </a:lvl8pPr>
            <a:lvl9pPr marL="11809275" indent="0">
              <a:buNone/>
              <a:defRPr sz="5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0864198" y="9602678"/>
            <a:ext cx="9453263" cy="17446034"/>
          </a:xfrm>
        </p:spPr>
        <p:txBody>
          <a:bodyPr/>
          <a:lstStyle>
            <a:lvl1pPr>
              <a:defRPr sz="7800"/>
            </a:lvl1pPr>
            <a:lvl2pPr>
              <a:defRPr sz="64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ABC7-677E-4330-9E6C-B64EAC359373}" type="datetimeFigureOut">
              <a:rPr lang="ko-KR" altLang="en-US" smtClean="0"/>
              <a:pPr/>
              <a:t>2018-05-16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85A7-DB47-41BE-8485-6E455A8DC8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698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ABC7-677E-4330-9E6C-B64EAC359373}" type="datetimeFigureOut">
              <a:rPr lang="ko-KR" altLang="en-US" smtClean="0"/>
              <a:pPr/>
              <a:t>2018-05-16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85A7-DB47-41BE-8485-6E455A8DC8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171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ABC7-677E-4330-9E6C-B64EAC359373}" type="datetimeFigureOut">
              <a:rPr lang="ko-KR" altLang="en-US" smtClean="0"/>
              <a:pPr/>
              <a:t>2018-05-16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85A7-DB47-41BE-8485-6E455A8DC8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975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69341" y="1205591"/>
            <a:ext cx="7036110" cy="5130774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61645" y="1205594"/>
            <a:ext cx="11955815" cy="25843120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8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069341" y="6336368"/>
            <a:ext cx="7036110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159" indent="0">
              <a:buNone/>
              <a:defRPr sz="3900"/>
            </a:lvl2pPr>
            <a:lvl3pPr marL="2952319" indent="0">
              <a:buNone/>
              <a:defRPr sz="3300"/>
            </a:lvl3pPr>
            <a:lvl4pPr marL="4428478" indent="0">
              <a:buNone/>
              <a:defRPr sz="2900"/>
            </a:lvl4pPr>
            <a:lvl5pPr marL="5904637" indent="0">
              <a:buNone/>
              <a:defRPr sz="2900"/>
            </a:lvl5pPr>
            <a:lvl6pPr marL="7380797" indent="0">
              <a:buNone/>
              <a:defRPr sz="2900"/>
            </a:lvl6pPr>
            <a:lvl7pPr marL="8856957" indent="0">
              <a:buNone/>
              <a:defRPr sz="2900"/>
            </a:lvl7pPr>
            <a:lvl8pPr marL="10333116" indent="0">
              <a:buNone/>
              <a:defRPr sz="2900"/>
            </a:lvl8pPr>
            <a:lvl9pPr marL="11809275" indent="0">
              <a:buNone/>
              <a:defRPr sz="2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ABC7-677E-4330-9E6C-B64EAC359373}" type="datetimeFigureOut">
              <a:rPr lang="ko-KR" altLang="en-US" smtClean="0"/>
              <a:pPr/>
              <a:t>2018-05-16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85A7-DB47-41BE-8485-6E455A8DC8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076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963" y="21195983"/>
            <a:ext cx="12832080" cy="2502306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191963" y="2705572"/>
            <a:ext cx="12832080" cy="18167985"/>
          </a:xfrm>
        </p:spPr>
        <p:txBody>
          <a:bodyPr/>
          <a:lstStyle>
            <a:lvl1pPr marL="0" indent="0">
              <a:buNone/>
              <a:defRPr sz="10300"/>
            </a:lvl1pPr>
            <a:lvl2pPr marL="1476159" indent="0">
              <a:buNone/>
              <a:defRPr sz="9000"/>
            </a:lvl2pPr>
            <a:lvl3pPr marL="2952319" indent="0">
              <a:buNone/>
              <a:defRPr sz="7800"/>
            </a:lvl3pPr>
            <a:lvl4pPr marL="4428478" indent="0">
              <a:buNone/>
              <a:defRPr sz="6400"/>
            </a:lvl4pPr>
            <a:lvl5pPr marL="5904637" indent="0">
              <a:buNone/>
              <a:defRPr sz="6400"/>
            </a:lvl5pPr>
            <a:lvl6pPr marL="7380797" indent="0">
              <a:buNone/>
              <a:defRPr sz="6400"/>
            </a:lvl6pPr>
            <a:lvl7pPr marL="8856957" indent="0">
              <a:buNone/>
              <a:defRPr sz="6400"/>
            </a:lvl7pPr>
            <a:lvl8pPr marL="10333116" indent="0">
              <a:buNone/>
              <a:defRPr sz="6400"/>
            </a:lvl8pPr>
            <a:lvl9pPr marL="11809275" indent="0">
              <a:buNone/>
              <a:defRPr sz="64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191963" y="23698289"/>
            <a:ext cx="12832080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6159" indent="0">
              <a:buNone/>
              <a:defRPr sz="3900"/>
            </a:lvl2pPr>
            <a:lvl3pPr marL="2952319" indent="0">
              <a:buNone/>
              <a:defRPr sz="3300"/>
            </a:lvl3pPr>
            <a:lvl4pPr marL="4428478" indent="0">
              <a:buNone/>
              <a:defRPr sz="2900"/>
            </a:lvl4pPr>
            <a:lvl5pPr marL="5904637" indent="0">
              <a:buNone/>
              <a:defRPr sz="2900"/>
            </a:lvl5pPr>
            <a:lvl6pPr marL="7380797" indent="0">
              <a:buNone/>
              <a:defRPr sz="2900"/>
            </a:lvl6pPr>
            <a:lvl7pPr marL="8856957" indent="0">
              <a:buNone/>
              <a:defRPr sz="2900"/>
            </a:lvl7pPr>
            <a:lvl8pPr marL="10333116" indent="0">
              <a:buNone/>
              <a:defRPr sz="2900"/>
            </a:lvl8pPr>
            <a:lvl9pPr marL="11809275" indent="0">
              <a:buNone/>
              <a:defRPr sz="2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ABC7-677E-4330-9E6C-B64EAC359373}" type="datetimeFigureOut">
              <a:rPr lang="ko-KR" altLang="en-US" smtClean="0"/>
              <a:pPr/>
              <a:t>2018-05-16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85A7-DB47-41BE-8485-6E455A8DC8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161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2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69340" y="7065330"/>
            <a:ext cx="19248120" cy="19983384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069340" y="28065053"/>
            <a:ext cx="4990254" cy="1612129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CABC7-677E-4330-9E6C-B64EAC359373}" type="datetimeFigureOut">
              <a:rPr lang="ko-KR" altLang="en-US" smtClean="0"/>
              <a:pPr/>
              <a:t>2018-05-16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7307157" y="28065053"/>
            <a:ext cx="6772487" cy="1612129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5327207" y="28065053"/>
            <a:ext cx="4990254" cy="1612129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285A7-DB47-41BE-8485-6E455A8DC8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53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2319" rtl="0" eaLnBrk="1" latinLnBrk="1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119" indent="-1107119" algn="l" defTabSz="2952319" rtl="0" eaLnBrk="1" latinLnBrk="1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59" indent="-922600" algn="l" defTabSz="2952319" rtl="0" eaLnBrk="1" latinLnBrk="1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398" indent="-738080" algn="l" defTabSz="2952319" rtl="0" eaLnBrk="1" latinLnBrk="1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557" indent="-738080" algn="l" defTabSz="2952319" rtl="0" eaLnBrk="1" latinLnBrk="1" hangingPunct="1">
        <a:spcBef>
          <a:spcPct val="20000"/>
        </a:spcBef>
        <a:buFont typeface="Arial" pitchFamily="34" charset="0"/>
        <a:buChar char="–"/>
        <a:defRPr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717" indent="-738080" algn="l" defTabSz="2952319" rtl="0" eaLnBrk="1" latinLnBrk="1" hangingPunct="1">
        <a:spcBef>
          <a:spcPct val="20000"/>
        </a:spcBef>
        <a:buFont typeface="Arial" pitchFamily="34" charset="0"/>
        <a:buChar char="»"/>
        <a:defRPr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77" indent="-738080" algn="l" defTabSz="2952319" rtl="0" eaLnBrk="1" latinLnBrk="1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36" indent="-738080" algn="l" defTabSz="2952319" rtl="0" eaLnBrk="1" latinLnBrk="1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196" indent="-738080" algn="l" defTabSz="2952319" rtl="0" eaLnBrk="1" latinLnBrk="1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55" indent="-738080" algn="l" defTabSz="2952319" rtl="0" eaLnBrk="1" latinLnBrk="1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2952319" rtl="0" eaLnBrk="1" latinLnBrk="1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59" algn="l" defTabSz="2952319" rtl="0" eaLnBrk="1" latinLnBrk="1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19" algn="l" defTabSz="2952319" rtl="0" eaLnBrk="1" latinLnBrk="1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78" algn="l" defTabSz="2952319" rtl="0" eaLnBrk="1" latinLnBrk="1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37" algn="l" defTabSz="2952319" rtl="0" eaLnBrk="1" latinLnBrk="1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797" algn="l" defTabSz="2952319" rtl="0" eaLnBrk="1" latinLnBrk="1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57" algn="l" defTabSz="2952319" rtl="0" eaLnBrk="1" latinLnBrk="1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16" algn="l" defTabSz="2952319" rtl="0" eaLnBrk="1" latinLnBrk="1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75" algn="l" defTabSz="2952319" rtl="0" eaLnBrk="1" latinLnBrk="1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5991" y="16762645"/>
            <a:ext cx="2594332" cy="25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직사각형 34"/>
          <p:cNvSpPr/>
          <p:nvPr/>
        </p:nvSpPr>
        <p:spPr>
          <a:xfrm>
            <a:off x="0" y="34041"/>
            <a:ext cx="21386800" cy="373081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39" tIns="32319" rIns="64639" bIns="32319"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4962" y="5055097"/>
            <a:ext cx="20191173" cy="1153816"/>
          </a:xfrm>
          <a:prstGeom prst="rect">
            <a:avLst/>
          </a:prstGeom>
          <a:noFill/>
        </p:spPr>
        <p:txBody>
          <a:bodyPr wrap="square" lIns="64639" tIns="32319" rIns="64639" bIns="32319" rtlCol="0">
            <a:spAutoFit/>
          </a:bodyPr>
          <a:lstStyle/>
          <a:p>
            <a:pPr fontAlgn="base"/>
            <a:r>
              <a:rPr lang="ko-KR" altLang="en-US" sz="3500" dirty="0"/>
              <a:t>공공화장실의 변기에 사용하기 전 변기시트의 오물 등을 닦아줘 위생적으로 사용하고 시트를 청소를 자동적으로 해서 편익을 증진시키기 위하여</a:t>
            </a:r>
            <a:r>
              <a:rPr lang="en-US" altLang="ko-KR" sz="3500" dirty="0"/>
              <a:t>.</a:t>
            </a:r>
            <a:endParaRPr lang="ko-KR" altLang="en-US" sz="35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6067" y="2155566"/>
            <a:ext cx="21383714" cy="1371517"/>
          </a:xfrm>
          <a:prstGeom prst="rect">
            <a:avLst/>
          </a:prstGeom>
          <a:noFill/>
        </p:spPr>
        <p:txBody>
          <a:bodyPr wrap="square" lIns="64639" tIns="32319" rIns="64639" bIns="32319" rtlCol="0">
            <a:spAutoFit/>
          </a:bodyPr>
          <a:lstStyle/>
          <a:p>
            <a:pPr algn="r"/>
            <a:r>
              <a:rPr lang="ko-KR" altLang="en-US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ko-KR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ko-KR" alt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지도교수</a:t>
            </a:r>
            <a:r>
              <a:rPr lang="en-US" altLang="ko-KR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000</a:t>
            </a:r>
            <a:r>
              <a:rPr lang="ko-KR" alt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고</a:t>
            </a:r>
            <a:r>
              <a:rPr lang="en-US" altLang="ko-KR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00, </a:t>
            </a:r>
            <a:r>
              <a:rPr lang="ko-KR" alt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김</a:t>
            </a:r>
            <a:r>
              <a:rPr lang="en-US" altLang="ko-KR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00, </a:t>
            </a:r>
            <a:r>
              <a:rPr lang="ko-KR" alt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김</a:t>
            </a:r>
            <a:r>
              <a:rPr lang="en-US" altLang="ko-KR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00, </a:t>
            </a:r>
            <a:r>
              <a:rPr lang="ko-KR" alt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</a:t>
            </a:r>
            <a:r>
              <a:rPr lang="en-US" altLang="ko-KR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00, </a:t>
            </a:r>
            <a:r>
              <a:rPr lang="ko-KR" alt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최</a:t>
            </a:r>
            <a:r>
              <a:rPr lang="en-US" altLang="ko-KR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00, </a:t>
            </a:r>
            <a:r>
              <a:rPr lang="ko-KR" alt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최</a:t>
            </a:r>
            <a:r>
              <a:rPr lang="en-US" altLang="ko-KR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endParaRPr lang="ko-KR" altLang="en-US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368946" y="4138289"/>
            <a:ext cx="20598048" cy="2342954"/>
            <a:chOff x="450355" y="6570734"/>
            <a:chExt cx="29235248" cy="331236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450355" y="7074670"/>
              <a:ext cx="29235248" cy="280843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오각형 20"/>
            <p:cNvSpPr/>
            <p:nvPr/>
          </p:nvSpPr>
          <p:spPr>
            <a:xfrm>
              <a:off x="457048" y="6570734"/>
              <a:ext cx="4680000" cy="1080000"/>
            </a:xfrm>
            <a:prstGeom prst="homePlat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설계목적</a:t>
              </a:r>
              <a:endParaRPr lang="ko-KR" altLang="en-US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70664" y="17381074"/>
            <a:ext cx="4645605" cy="663989"/>
          </a:xfrm>
          <a:prstGeom prst="rect">
            <a:avLst/>
          </a:prstGeom>
          <a:noFill/>
        </p:spPr>
        <p:txBody>
          <a:bodyPr wrap="square" lIns="64639" tIns="32319" rIns="64639" bIns="32319" rtlCol="0">
            <a:spAutoFit/>
          </a:bodyPr>
          <a:lstStyle/>
          <a:p>
            <a:r>
              <a:rPr lang="en-US" altLang="ko-KR" sz="3900" b="1" dirty="0"/>
              <a:t>1. </a:t>
            </a:r>
            <a:r>
              <a:rPr lang="ko-KR" altLang="en-US" sz="3900" b="1" dirty="0"/>
              <a:t>시트 세척</a:t>
            </a:r>
            <a:endParaRPr lang="en-US" altLang="ko-KR" sz="39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70665" y="20589903"/>
            <a:ext cx="4517969" cy="663989"/>
          </a:xfrm>
          <a:prstGeom prst="rect">
            <a:avLst/>
          </a:prstGeom>
          <a:noFill/>
        </p:spPr>
        <p:txBody>
          <a:bodyPr wrap="square" lIns="64639" tIns="32319" rIns="64639" bIns="32319" rtlCol="0">
            <a:spAutoFit/>
          </a:bodyPr>
          <a:lstStyle/>
          <a:p>
            <a:r>
              <a:rPr lang="en-US" altLang="ko-KR" sz="3900" b="1" dirty="0"/>
              <a:t>2</a:t>
            </a:r>
            <a:r>
              <a:rPr lang="en-US" altLang="ko-KR" sz="3900" b="1" dirty="0"/>
              <a:t>. </a:t>
            </a:r>
            <a:r>
              <a:rPr lang="ko-KR" altLang="en-US" sz="3900" b="1" dirty="0"/>
              <a:t> </a:t>
            </a:r>
            <a:r>
              <a:rPr lang="ko-KR" altLang="en-US" sz="3900" b="1" dirty="0" err="1"/>
              <a:t>아두이노</a:t>
            </a:r>
            <a:r>
              <a:rPr lang="ko-KR" altLang="en-US" sz="3900" b="1" dirty="0"/>
              <a:t> 제어</a:t>
            </a:r>
            <a:endParaRPr lang="ko-KR" altLang="en-US" sz="39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315034" y="29497975"/>
            <a:ext cx="13957117" cy="718414"/>
          </a:xfrm>
          <a:prstGeom prst="rect">
            <a:avLst/>
          </a:prstGeom>
          <a:noFill/>
        </p:spPr>
        <p:txBody>
          <a:bodyPr wrap="square" lIns="64639" tIns="32319" rIns="64639" bIns="32319" rtlCol="0">
            <a:spAutoFit/>
          </a:bodyPr>
          <a:lstStyle/>
          <a:p>
            <a:pPr algn="r"/>
            <a:r>
              <a:rPr lang="en-US" altLang="ko-KR" sz="4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DANKOOK UNIVERSITY MECHANICAL ENGINEERING</a:t>
            </a:r>
            <a:endParaRPr lang="ko-KR" altLang="en-US" sz="4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3" name="직선 연결선 12"/>
          <p:cNvCxnSpPr>
            <a:stCxn id="1028" idx="1"/>
            <a:endCxn id="1028" idx="3"/>
          </p:cNvCxnSpPr>
          <p:nvPr/>
        </p:nvCxnSpPr>
        <p:spPr>
          <a:xfrm>
            <a:off x="3297801" y="19265624"/>
            <a:ext cx="2492110" cy="0"/>
          </a:xfrm>
          <a:prstGeom prst="line">
            <a:avLst/>
          </a:prstGeom>
          <a:ln w="635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99241" y="1166980"/>
            <a:ext cx="10759856" cy="1262667"/>
          </a:xfrm>
          <a:prstGeom prst="rect">
            <a:avLst/>
          </a:prstGeom>
          <a:noFill/>
        </p:spPr>
        <p:txBody>
          <a:bodyPr wrap="square" lIns="64639" tIns="32319" rIns="64639" bIns="32319" rtlCol="0">
            <a:spAutoFit/>
          </a:bodyPr>
          <a:lstStyle/>
          <a:p>
            <a:pPr algn="ctr"/>
            <a:r>
              <a:rPr lang="ko-KR" altLang="en-US" sz="7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작 품 명</a:t>
            </a:r>
            <a:endParaRPr lang="ko-KR" altLang="en-US" sz="7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376498" y="16515199"/>
            <a:ext cx="11329233" cy="7260029"/>
            <a:chOff x="429013" y="11696978"/>
            <a:chExt cx="14268313" cy="9271221"/>
          </a:xfrm>
        </p:grpSpPr>
        <p:sp>
          <p:nvSpPr>
            <p:cNvPr id="36" name="모서리가 둥근 직사각형 35"/>
            <p:cNvSpPr/>
            <p:nvPr/>
          </p:nvSpPr>
          <p:spPr>
            <a:xfrm>
              <a:off x="429013" y="12217327"/>
              <a:ext cx="14268313" cy="8750872"/>
            </a:xfrm>
            <a:prstGeom prst="roundRect">
              <a:avLst>
                <a:gd name="adj" fmla="val 452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오각형 39"/>
            <p:cNvSpPr/>
            <p:nvPr/>
          </p:nvSpPr>
          <p:spPr>
            <a:xfrm>
              <a:off x="429013" y="11696978"/>
              <a:ext cx="4163018" cy="999991"/>
            </a:xfrm>
            <a:prstGeom prst="homePlat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메</a:t>
              </a:r>
              <a:r>
                <a:rPr lang="ko-KR" altLang="en-US" sz="4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커</a:t>
              </a:r>
              <a:r>
                <a:rPr lang="ko-KR" altLang="en-US" sz="4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니즘</a:t>
              </a:r>
              <a:endParaRPr lang="ko-KR" altLang="en-US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12060498" y="6872337"/>
            <a:ext cx="8906496" cy="16902890"/>
            <a:chOff x="15335495" y="9891101"/>
            <a:chExt cx="14278100" cy="23174644"/>
          </a:xfrm>
        </p:grpSpPr>
        <p:sp>
          <p:nvSpPr>
            <p:cNvPr id="37" name="모서리가 둥근 직사각형 36"/>
            <p:cNvSpPr/>
            <p:nvPr/>
          </p:nvSpPr>
          <p:spPr>
            <a:xfrm>
              <a:off x="15345282" y="10391096"/>
              <a:ext cx="14268313" cy="22674649"/>
            </a:xfrm>
            <a:prstGeom prst="roundRect">
              <a:avLst>
                <a:gd name="adj" fmla="val 486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오각형 44"/>
            <p:cNvSpPr/>
            <p:nvPr/>
          </p:nvSpPr>
          <p:spPr>
            <a:xfrm>
              <a:off x="15335495" y="9891101"/>
              <a:ext cx="5299070" cy="999991"/>
            </a:xfrm>
            <a:prstGeom prst="homePlat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제작과</a:t>
              </a:r>
              <a:r>
                <a:rPr lang="ko-KR" altLang="en-US" sz="4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정</a:t>
              </a: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368946" y="24053401"/>
            <a:ext cx="20585795" cy="5342707"/>
            <a:chOff x="439626" y="32853534"/>
            <a:chExt cx="29245977" cy="8458450"/>
          </a:xfrm>
        </p:grpSpPr>
        <p:sp>
          <p:nvSpPr>
            <p:cNvPr id="28" name="모서리가 둥근 직사각형 27"/>
            <p:cNvSpPr/>
            <p:nvPr/>
          </p:nvSpPr>
          <p:spPr>
            <a:xfrm>
              <a:off x="450355" y="33491636"/>
              <a:ext cx="29235248" cy="7820348"/>
            </a:xfrm>
            <a:prstGeom prst="roundRect">
              <a:avLst>
                <a:gd name="adj" fmla="val 802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오각형 45"/>
            <p:cNvSpPr/>
            <p:nvPr/>
          </p:nvSpPr>
          <p:spPr>
            <a:xfrm>
              <a:off x="439626" y="32853534"/>
              <a:ext cx="4680000" cy="1271904"/>
            </a:xfrm>
            <a:prstGeom prst="homePlat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완성품</a:t>
              </a:r>
              <a:endParaRPr lang="ko-KR" altLang="en-US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6" name="Picture 5" descr="C:\Users\user\Desktop\민뜌민뜨\학교\제품\dankook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73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63" y="171497"/>
            <a:ext cx="7416002" cy="100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그룹 42"/>
          <p:cNvGrpSpPr/>
          <p:nvPr/>
        </p:nvGrpSpPr>
        <p:grpSpPr>
          <a:xfrm>
            <a:off x="12185533" y="7805522"/>
            <a:ext cx="7539362" cy="7081307"/>
            <a:chOff x="17252587" y="12040607"/>
            <a:chExt cx="10674420" cy="10011247"/>
          </a:xfrm>
        </p:grpSpPr>
        <p:sp>
          <p:nvSpPr>
            <p:cNvPr id="27" name="TextBox 26"/>
            <p:cNvSpPr txBox="1"/>
            <p:nvPr/>
          </p:nvSpPr>
          <p:spPr>
            <a:xfrm>
              <a:off x="17252587" y="12040607"/>
              <a:ext cx="10674420" cy="979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900" b="1" dirty="0"/>
                <a:t>1. 3D</a:t>
              </a:r>
              <a:r>
                <a:rPr lang="ko-KR" altLang="en-US" sz="3900" b="1" dirty="0"/>
                <a:t>프린터를 이용한 부품 생성</a:t>
              </a:r>
              <a:endParaRPr lang="ko-KR" altLang="en-US" sz="3900" b="1" dirty="0"/>
            </a:p>
          </p:txBody>
        </p:sp>
        <p:grpSp>
          <p:nvGrpSpPr>
            <p:cNvPr id="57" name="그룹 56"/>
            <p:cNvGrpSpPr/>
            <p:nvPr/>
          </p:nvGrpSpPr>
          <p:grpSpPr>
            <a:xfrm>
              <a:off x="23380566" y="13051334"/>
              <a:ext cx="0" cy="9000520"/>
              <a:chOff x="8600657" y="13051334"/>
              <a:chExt cx="0" cy="9000520"/>
            </a:xfrm>
          </p:grpSpPr>
          <p:cxnSp>
            <p:nvCxnSpPr>
              <p:cNvPr id="64" name="직선 연결선 63"/>
              <p:cNvCxnSpPr/>
              <p:nvPr/>
            </p:nvCxnSpPr>
            <p:spPr>
              <a:xfrm>
                <a:off x="8600657" y="17731854"/>
                <a:ext cx="0" cy="4320000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직선 연결선 65"/>
              <p:cNvCxnSpPr/>
              <p:nvPr/>
            </p:nvCxnSpPr>
            <p:spPr>
              <a:xfrm>
                <a:off x="8600657" y="13051334"/>
                <a:ext cx="0" cy="4320000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그룹 46"/>
          <p:cNvGrpSpPr/>
          <p:nvPr/>
        </p:nvGrpSpPr>
        <p:grpSpPr>
          <a:xfrm>
            <a:off x="12176797" y="15897946"/>
            <a:ext cx="8345918" cy="7384056"/>
            <a:chOff x="17240218" y="22753698"/>
            <a:chExt cx="11816363" cy="10439260"/>
          </a:xfrm>
        </p:grpSpPr>
        <p:sp>
          <p:nvSpPr>
            <p:cNvPr id="41" name="TextBox 40"/>
            <p:cNvSpPr txBox="1"/>
            <p:nvPr/>
          </p:nvSpPr>
          <p:spPr>
            <a:xfrm>
              <a:off x="17240218" y="22753698"/>
              <a:ext cx="11816363" cy="979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900" b="1" dirty="0"/>
                <a:t>2. </a:t>
              </a:r>
              <a:r>
                <a:rPr lang="ko-KR" altLang="en-US" sz="3900" b="1" dirty="0"/>
                <a:t>주요 부품</a:t>
              </a:r>
              <a:endParaRPr lang="ko-KR" altLang="en-US" sz="3900" b="1" dirty="0"/>
            </a:p>
          </p:txBody>
        </p:sp>
        <p:grpSp>
          <p:nvGrpSpPr>
            <p:cNvPr id="62" name="그룹 61"/>
            <p:cNvGrpSpPr/>
            <p:nvPr/>
          </p:nvGrpSpPr>
          <p:grpSpPr>
            <a:xfrm>
              <a:off x="17788414" y="27582508"/>
              <a:ext cx="8470219" cy="5610450"/>
              <a:chOff x="3037458" y="16441404"/>
              <a:chExt cx="8470219" cy="5610450"/>
            </a:xfrm>
          </p:grpSpPr>
          <p:grpSp>
            <p:nvGrpSpPr>
              <p:cNvPr id="63" name="그룹 62"/>
              <p:cNvGrpSpPr/>
              <p:nvPr/>
            </p:nvGrpSpPr>
            <p:grpSpPr>
              <a:xfrm>
                <a:off x="3037458" y="16441404"/>
                <a:ext cx="8470219" cy="5544129"/>
                <a:chOff x="17935969" y="16649877"/>
                <a:chExt cx="8470219" cy="5544129"/>
              </a:xfrm>
            </p:grpSpPr>
            <p:sp>
              <p:nvSpPr>
                <p:cNvPr id="76" name="TextBox 75"/>
                <p:cNvSpPr txBox="1"/>
                <p:nvPr/>
              </p:nvSpPr>
              <p:spPr>
                <a:xfrm>
                  <a:off x="17936937" y="16649877"/>
                  <a:ext cx="3474159" cy="8049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3100" b="1" dirty="0" err="1"/>
                    <a:t>구동부</a:t>
                  </a:r>
                  <a:endParaRPr lang="ko-KR" altLang="en-US" sz="3100" b="1" dirty="0"/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17935969" y="21389031"/>
                  <a:ext cx="4637741" cy="8049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3100" b="1" dirty="0"/>
                    <a:t>Water Pump</a:t>
                  </a:r>
                  <a:endParaRPr lang="ko-KR" altLang="en-US" sz="3100" b="1" dirty="0"/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22339281" y="16793592"/>
                  <a:ext cx="4066907" cy="8049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3100" b="1" dirty="0"/>
                    <a:t>아크릴 외관</a:t>
                  </a:r>
                  <a:endParaRPr lang="ko-KR" altLang="en-US" sz="3100" b="1" dirty="0"/>
                </a:p>
              </p:txBody>
            </p:sp>
          </p:grpSp>
          <p:cxnSp>
            <p:nvCxnSpPr>
              <p:cNvPr id="65" name="직선 연결선 64"/>
              <p:cNvCxnSpPr/>
              <p:nvPr/>
            </p:nvCxnSpPr>
            <p:spPr>
              <a:xfrm>
                <a:off x="8600657" y="17731854"/>
                <a:ext cx="0" cy="4320000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733946"/>
              </p:ext>
            </p:extLst>
          </p:nvPr>
        </p:nvGraphicFramePr>
        <p:xfrm>
          <a:off x="10693399" y="24511805"/>
          <a:ext cx="9935392" cy="47315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5113143"/>
                <a:gridCol w="4822249"/>
              </a:tblGrid>
              <a:tr h="7632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smtClean="0">
                          <a:solidFill>
                            <a:schemeClr val="bg1"/>
                          </a:solidFill>
                        </a:rPr>
                        <a:t>제품 특성</a:t>
                      </a:r>
                      <a:endParaRPr lang="ko-KR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64584" marR="64584" marT="32339" marB="32339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err="1" smtClean="0">
                          <a:solidFill>
                            <a:schemeClr val="bg1"/>
                          </a:solidFill>
                        </a:rPr>
                        <a:t>측정량</a:t>
                      </a:r>
                      <a:endParaRPr lang="ko-KR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64584" marR="64584" marT="32339" marB="32339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6613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smtClean="0"/>
                        <a:t> 크기 </a:t>
                      </a:r>
                      <a:r>
                        <a:rPr lang="en-US" altLang="ko-KR" sz="2000" b="1" dirty="0" smtClean="0"/>
                        <a:t>(</a:t>
                      </a:r>
                      <a:r>
                        <a:rPr lang="ko-KR" altLang="en-US" sz="2000" b="1" dirty="0" smtClean="0"/>
                        <a:t>가로</a:t>
                      </a:r>
                      <a:r>
                        <a:rPr lang="ko-KR" altLang="en-US" sz="2000" b="1" baseline="0" dirty="0" smtClean="0"/>
                        <a:t> </a:t>
                      </a:r>
                      <a:r>
                        <a:rPr lang="en-US" altLang="ko-KR" sz="2000" b="1" baseline="0" dirty="0" smtClean="0"/>
                        <a:t>X </a:t>
                      </a:r>
                      <a:r>
                        <a:rPr lang="ko-KR" altLang="en-US" sz="2000" b="1" baseline="0" dirty="0" smtClean="0"/>
                        <a:t>세로 </a:t>
                      </a:r>
                      <a:r>
                        <a:rPr lang="en-US" altLang="ko-KR" sz="2000" b="1" baseline="0" dirty="0" smtClean="0"/>
                        <a:t>X </a:t>
                      </a:r>
                      <a:r>
                        <a:rPr lang="ko-KR" altLang="en-US" sz="2000" b="1" baseline="0" dirty="0" smtClean="0"/>
                        <a:t>높이</a:t>
                      </a:r>
                      <a:r>
                        <a:rPr lang="en-US" altLang="ko-KR" sz="2000" b="1" baseline="0" dirty="0" smtClean="0"/>
                        <a:t>) (mm)</a:t>
                      </a:r>
                      <a:endParaRPr lang="ko-KR" altLang="en-US" sz="2000" b="1" dirty="0"/>
                    </a:p>
                  </a:txBody>
                  <a:tcPr marL="64584" marR="64584" marT="32339" marB="32339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aseline="0" dirty="0" smtClean="0"/>
                        <a:t>423 X 487 X 90</a:t>
                      </a:r>
                      <a:endParaRPr lang="ko-KR" altLang="en-US" sz="2800" dirty="0"/>
                    </a:p>
                  </a:txBody>
                  <a:tcPr marL="64584" marR="64584" marT="32339" marB="32339" anchor="ctr">
                    <a:noFill/>
                  </a:tcPr>
                </a:tc>
              </a:tr>
              <a:tr h="661376">
                <a:tc>
                  <a:txBody>
                    <a:bodyPr/>
                    <a:lstStyle/>
                    <a:p>
                      <a:pPr marL="0" marR="0" indent="0" algn="ctr" defTabSz="417643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800" b="1" dirty="0" smtClean="0"/>
                        <a:t>공급 전원</a:t>
                      </a:r>
                    </a:p>
                  </a:txBody>
                  <a:tcPr marL="64584" marR="64584" marT="32339" marB="32339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/>
                        <a:t>AC</a:t>
                      </a:r>
                      <a:r>
                        <a:rPr lang="en-US" altLang="ko-KR" sz="2800" baseline="0" dirty="0" smtClean="0"/>
                        <a:t> 220V</a:t>
                      </a:r>
                      <a:endParaRPr lang="ko-KR" altLang="en-US" sz="2800" dirty="0"/>
                    </a:p>
                  </a:txBody>
                  <a:tcPr marL="64584" marR="64584" marT="32339" marB="32339" anchor="ctr">
                    <a:noFill/>
                  </a:tcPr>
                </a:tc>
              </a:tr>
              <a:tr h="6613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smtClean="0"/>
                        <a:t>모터 최대 출력</a:t>
                      </a:r>
                      <a:endParaRPr lang="ko-KR" altLang="en-US" sz="2800" b="1" dirty="0"/>
                    </a:p>
                  </a:txBody>
                  <a:tcPr marL="64584" marR="64584" marT="32339" marB="32339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/>
                        <a:t>25W</a:t>
                      </a:r>
                      <a:endParaRPr lang="ko-KR" altLang="en-US" sz="2800" dirty="0"/>
                    </a:p>
                  </a:txBody>
                  <a:tcPr marL="64584" marR="64584" marT="32339" marB="32339" anchor="ctr">
                    <a:noFill/>
                  </a:tcPr>
                </a:tc>
              </a:tr>
              <a:tr h="6613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smtClean="0"/>
                        <a:t>세척 속도</a:t>
                      </a:r>
                      <a:endParaRPr lang="ko-KR" altLang="en-US" sz="2800" b="1" dirty="0"/>
                    </a:p>
                  </a:txBody>
                  <a:tcPr marL="64584" marR="64584" marT="32339" marB="32339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smtClean="0"/>
                        <a:t>약 </a:t>
                      </a:r>
                      <a:r>
                        <a:rPr lang="en-US" altLang="ko-KR" sz="2800" dirty="0" smtClean="0"/>
                        <a:t>30RPM</a:t>
                      </a:r>
                      <a:endParaRPr lang="ko-KR" altLang="en-US" sz="2800" dirty="0"/>
                    </a:p>
                  </a:txBody>
                  <a:tcPr marL="64584" marR="64584" marT="32339" marB="32339" anchor="ctr">
                    <a:noFill/>
                  </a:tcPr>
                </a:tc>
              </a:tr>
              <a:tr h="6613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smtClean="0"/>
                        <a:t>작동 범위</a:t>
                      </a:r>
                      <a:endParaRPr lang="ko-KR" altLang="en-US" sz="2800" b="1" dirty="0"/>
                    </a:p>
                  </a:txBody>
                  <a:tcPr marL="64584" marR="64584" marT="32339" marB="32339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/>
                        <a:t>0~360°</a:t>
                      </a:r>
                      <a:endParaRPr lang="ko-KR" altLang="en-US" sz="2800" dirty="0"/>
                    </a:p>
                  </a:txBody>
                  <a:tcPr marL="64584" marR="64584" marT="32339" marB="32339" anchor="ctr">
                    <a:noFill/>
                  </a:tcPr>
                </a:tc>
              </a:tr>
              <a:tr h="6613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smtClean="0"/>
                        <a:t>재질</a:t>
                      </a:r>
                      <a:endParaRPr lang="ko-KR" altLang="en-US" sz="2800" b="1" dirty="0"/>
                    </a:p>
                  </a:txBody>
                  <a:tcPr marL="64584" marR="64584" marT="32339" marB="32339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smtClean="0"/>
                        <a:t>아크릴</a:t>
                      </a:r>
                      <a:r>
                        <a:rPr lang="en-US" altLang="ko-KR" sz="2800" dirty="0" smtClean="0"/>
                        <a:t>,</a:t>
                      </a:r>
                      <a:r>
                        <a:rPr lang="en-US" altLang="ko-KR" sz="2800" baseline="0" dirty="0" smtClean="0"/>
                        <a:t> PLA</a:t>
                      </a:r>
                      <a:r>
                        <a:rPr lang="ko-KR" altLang="en-US" sz="2800" baseline="0" dirty="0" smtClean="0"/>
                        <a:t>수지</a:t>
                      </a:r>
                      <a:endParaRPr lang="ko-KR" altLang="en-US" sz="2800" dirty="0"/>
                    </a:p>
                  </a:txBody>
                  <a:tcPr marL="64584" marR="64584" marT="32339" marB="32339" anchor="ctr">
                    <a:noFill/>
                  </a:tcPr>
                </a:tc>
              </a:tr>
            </a:tbl>
          </a:graphicData>
        </a:graphic>
      </p:graphicFrame>
      <p:grpSp>
        <p:nvGrpSpPr>
          <p:cNvPr id="97" name="그룹 96"/>
          <p:cNvGrpSpPr/>
          <p:nvPr/>
        </p:nvGrpSpPr>
        <p:grpSpPr>
          <a:xfrm>
            <a:off x="368946" y="6837779"/>
            <a:ext cx="11336785" cy="9320882"/>
            <a:chOff x="419502" y="9683321"/>
            <a:chExt cx="14277824" cy="12201242"/>
          </a:xfrm>
        </p:grpSpPr>
        <p:sp>
          <p:nvSpPr>
            <p:cNvPr id="98" name="모서리가 둥근 직사각형 97"/>
            <p:cNvSpPr/>
            <p:nvPr/>
          </p:nvSpPr>
          <p:spPr>
            <a:xfrm>
              <a:off x="429013" y="10183316"/>
              <a:ext cx="14268313" cy="11701247"/>
            </a:xfrm>
            <a:prstGeom prst="roundRect">
              <a:avLst>
                <a:gd name="adj" fmla="val 452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오각형 98"/>
            <p:cNvSpPr/>
            <p:nvPr/>
          </p:nvSpPr>
          <p:spPr>
            <a:xfrm>
              <a:off x="419502" y="9683321"/>
              <a:ext cx="4042950" cy="999991"/>
            </a:xfrm>
            <a:prstGeom prst="homePlat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설계과</a:t>
              </a:r>
              <a:r>
                <a:rPr lang="ko-KR" altLang="en-US" sz="4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정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799241" y="18782477"/>
            <a:ext cx="5742253" cy="1371517"/>
          </a:xfrm>
          <a:prstGeom prst="rect">
            <a:avLst/>
          </a:prstGeom>
          <a:noFill/>
        </p:spPr>
        <p:txBody>
          <a:bodyPr wrap="square" lIns="64639" tIns="32319" rIns="64639" bIns="32319" rtlCol="0">
            <a:spAutoFit/>
          </a:bodyPr>
          <a:lstStyle/>
          <a:p>
            <a:pPr marL="403993" indent="-403993">
              <a:buFont typeface="Arial" pitchFamily="34" charset="0"/>
              <a:buChar char="•"/>
            </a:pPr>
            <a:r>
              <a:rPr lang="ko-KR" altLang="en-US" sz="2800" dirty="0"/>
              <a:t>세척 부분을 타원형태로 돌리기 위하여 밖의 레일과 스프링을 이용한다</a:t>
            </a:r>
            <a:r>
              <a:rPr lang="en-US" altLang="ko-KR" sz="2800" dirty="0"/>
              <a:t>.</a:t>
            </a:r>
            <a:endParaRPr lang="en-US" altLang="ko-K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961118" y="21932759"/>
            <a:ext cx="5667985" cy="1371517"/>
          </a:xfrm>
          <a:prstGeom prst="rect">
            <a:avLst/>
          </a:prstGeom>
          <a:noFill/>
        </p:spPr>
        <p:txBody>
          <a:bodyPr wrap="square" lIns="64639" tIns="32319" rIns="64639" bIns="32319" rtlCol="0">
            <a:spAutoFit/>
          </a:bodyPr>
          <a:lstStyle/>
          <a:p>
            <a:pPr marL="403993" indent="-403993">
              <a:buFont typeface="Arial" pitchFamily="34" charset="0"/>
              <a:buChar char="•"/>
            </a:pPr>
            <a:r>
              <a:rPr lang="en-US" altLang="ko-KR" sz="2800" dirty="0"/>
              <a:t>4 Relay</a:t>
            </a:r>
            <a:r>
              <a:rPr lang="ko-KR" altLang="en-US" sz="2800" dirty="0"/>
              <a:t>를 이용해 펌프</a:t>
            </a:r>
            <a:r>
              <a:rPr lang="en-US" altLang="ko-KR" sz="2800" dirty="0"/>
              <a:t>, </a:t>
            </a:r>
            <a:r>
              <a:rPr lang="ko-KR" altLang="en-US" sz="2800" dirty="0"/>
              <a:t>모터</a:t>
            </a:r>
            <a:r>
              <a:rPr lang="en-US" altLang="ko-KR" sz="2800" dirty="0"/>
              <a:t>, UV</a:t>
            </a:r>
            <a:r>
              <a:rPr lang="ko-KR" altLang="en-US" sz="2800" dirty="0"/>
              <a:t>램프를 </a:t>
            </a:r>
            <a:r>
              <a:rPr lang="en-US" altLang="ko-KR" sz="2800" dirty="0"/>
              <a:t>Arduino</a:t>
            </a:r>
            <a:r>
              <a:rPr lang="ko-KR" altLang="en-US" sz="2800" dirty="0"/>
              <a:t>와 연결하고 스위치로 제어한다</a:t>
            </a:r>
            <a:r>
              <a:rPr lang="en-US" altLang="ko-KR" sz="2800" dirty="0"/>
              <a:t>.</a:t>
            </a:r>
            <a:endParaRPr lang="ko-KR" alt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61893" y="7798714"/>
            <a:ext cx="10495686" cy="609563"/>
          </a:xfrm>
          <a:prstGeom prst="rect">
            <a:avLst/>
          </a:prstGeom>
          <a:noFill/>
        </p:spPr>
        <p:txBody>
          <a:bodyPr wrap="square" lIns="64639" tIns="32319" rIns="64639" bIns="32319" rtlCol="0">
            <a:spAutoFit/>
          </a:bodyPr>
          <a:lstStyle/>
          <a:p>
            <a:r>
              <a:rPr lang="en-US" altLang="ko-KR" sz="3500" b="1" dirty="0"/>
              <a:t>1. 2D </a:t>
            </a:r>
            <a:r>
              <a:rPr lang="ko-KR" altLang="en-US" sz="3500" b="1" dirty="0"/>
              <a:t>도면 및 제품의 각 </a:t>
            </a:r>
            <a:r>
              <a:rPr lang="ko-KR" altLang="en-US" sz="3500" b="1" dirty="0" err="1"/>
              <a:t>부품별</a:t>
            </a:r>
            <a:r>
              <a:rPr lang="ko-KR" altLang="en-US" sz="3500" b="1" dirty="0"/>
              <a:t> 응력 해석</a:t>
            </a:r>
            <a:endParaRPr lang="ko-KR" altLang="en-US" sz="35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521136" y="11779999"/>
            <a:ext cx="10495686" cy="609563"/>
          </a:xfrm>
          <a:prstGeom prst="rect">
            <a:avLst/>
          </a:prstGeom>
          <a:noFill/>
        </p:spPr>
        <p:txBody>
          <a:bodyPr wrap="square" lIns="64639" tIns="32319" rIns="64639" bIns="32319" rtlCol="0">
            <a:spAutoFit/>
          </a:bodyPr>
          <a:lstStyle/>
          <a:p>
            <a:r>
              <a:rPr lang="en-US" altLang="ko-KR" sz="3500" b="1" dirty="0"/>
              <a:t>2. </a:t>
            </a:r>
            <a:r>
              <a:rPr lang="ko-KR" altLang="en-US" sz="3500" b="1" dirty="0" err="1"/>
              <a:t>아두이노를</a:t>
            </a:r>
            <a:r>
              <a:rPr lang="ko-KR" altLang="en-US" sz="3500" b="1" dirty="0"/>
              <a:t> 사용한 전자부품제어</a:t>
            </a:r>
            <a:endParaRPr lang="ko-KR" altLang="en-US" sz="3500" b="1" dirty="0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0" y="-317213"/>
            <a:ext cx="130605" cy="95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4639" tIns="32319" rIns="64639" bIns="32319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-317213"/>
            <a:ext cx="130605" cy="95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4639" tIns="32319" rIns="64639" bIns="32319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-317213"/>
            <a:ext cx="130605" cy="95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4639" tIns="32319" rIns="64639" bIns="32319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4832" y="8851075"/>
            <a:ext cx="1546744" cy="166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7384" y="8971066"/>
            <a:ext cx="1998947" cy="154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6747" y="9075466"/>
            <a:ext cx="2691010" cy="121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338" y="8933191"/>
            <a:ext cx="1740522" cy="165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TextBox 81"/>
          <p:cNvSpPr txBox="1"/>
          <p:nvPr/>
        </p:nvSpPr>
        <p:spPr>
          <a:xfrm>
            <a:off x="12185533" y="10879096"/>
            <a:ext cx="9849508" cy="663989"/>
          </a:xfrm>
          <a:prstGeom prst="rect">
            <a:avLst/>
          </a:prstGeom>
          <a:noFill/>
        </p:spPr>
        <p:txBody>
          <a:bodyPr wrap="square" lIns="64639" tIns="32319" rIns="64639" bIns="32319" rtlCol="0">
            <a:spAutoFit/>
          </a:bodyPr>
          <a:lstStyle/>
          <a:p>
            <a:r>
              <a:rPr lang="en-US" altLang="ko-KR" sz="3900" b="1" dirty="0"/>
              <a:t>2</a:t>
            </a:r>
            <a:r>
              <a:rPr lang="en-US" altLang="ko-KR" sz="3900" b="1" dirty="0"/>
              <a:t>. </a:t>
            </a:r>
            <a:r>
              <a:rPr lang="ko-KR" altLang="en-US" sz="3900" b="1" dirty="0"/>
              <a:t>아크릴 외관 가공</a:t>
            </a:r>
            <a:r>
              <a:rPr lang="en-US" altLang="ko-KR" sz="3900" b="1" dirty="0"/>
              <a:t>( </a:t>
            </a:r>
            <a:r>
              <a:rPr lang="ko-KR" altLang="en-US" sz="3900" b="1" dirty="0" err="1"/>
              <a:t>아두이노</a:t>
            </a:r>
            <a:r>
              <a:rPr lang="ko-KR" altLang="en-US" sz="3900" b="1" dirty="0"/>
              <a:t> 결합</a:t>
            </a:r>
            <a:r>
              <a:rPr lang="en-US" altLang="ko-KR" sz="3900" b="1" dirty="0"/>
              <a:t>)</a:t>
            </a:r>
            <a:endParaRPr lang="ko-KR" altLang="en-US" sz="3900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3507" y="11742195"/>
            <a:ext cx="3200169" cy="314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818" y="11831141"/>
            <a:ext cx="4100896" cy="304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503" y="16756510"/>
            <a:ext cx="2695288" cy="255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09" y="18197686"/>
            <a:ext cx="2644688" cy="241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07" y="18240474"/>
            <a:ext cx="1740898" cy="234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30" y="8390609"/>
            <a:ext cx="3345645" cy="169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09" y="13099494"/>
            <a:ext cx="5449641" cy="227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986" y="12377389"/>
            <a:ext cx="4921468" cy="372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71" y="21611281"/>
            <a:ext cx="4823635" cy="201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503" y="20298379"/>
            <a:ext cx="2637712" cy="222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4707" y="20330840"/>
            <a:ext cx="2766100" cy="21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6810" y="20330840"/>
            <a:ext cx="2528682" cy="208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TextBox 122"/>
          <p:cNvSpPr txBox="1"/>
          <p:nvPr/>
        </p:nvSpPr>
        <p:spPr>
          <a:xfrm>
            <a:off x="18169728" y="19313534"/>
            <a:ext cx="2453805" cy="544253"/>
          </a:xfrm>
          <a:prstGeom prst="rect">
            <a:avLst/>
          </a:prstGeom>
          <a:noFill/>
        </p:spPr>
        <p:txBody>
          <a:bodyPr wrap="square" lIns="64639" tIns="32319" rIns="64639" bIns="32319" rtlCol="0">
            <a:spAutoFit/>
          </a:bodyPr>
          <a:lstStyle/>
          <a:p>
            <a:pPr algn="ctr"/>
            <a:r>
              <a:rPr lang="en-US" altLang="ko-KR" sz="3100" b="1" dirty="0"/>
              <a:t>Motor</a:t>
            </a:r>
            <a:endParaRPr lang="ko-KR" altLang="en-US" sz="3100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15811107" y="22684741"/>
            <a:ext cx="1773301" cy="544253"/>
          </a:xfrm>
          <a:prstGeom prst="rect">
            <a:avLst/>
          </a:prstGeom>
          <a:noFill/>
        </p:spPr>
        <p:txBody>
          <a:bodyPr wrap="square" lIns="64639" tIns="32319" rIns="64639" bIns="32319" rtlCol="0">
            <a:spAutoFit/>
          </a:bodyPr>
          <a:lstStyle/>
          <a:p>
            <a:pPr algn="ctr"/>
            <a:r>
              <a:rPr lang="en-US" altLang="ko-KR" sz="3100" b="1" dirty="0"/>
              <a:t>Relay</a:t>
            </a:r>
            <a:endParaRPr lang="ko-KR" altLang="en-US" sz="3100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18646250" y="22718453"/>
            <a:ext cx="1773301" cy="544253"/>
          </a:xfrm>
          <a:prstGeom prst="rect">
            <a:avLst/>
          </a:prstGeom>
          <a:noFill/>
        </p:spPr>
        <p:txBody>
          <a:bodyPr wrap="square" lIns="64639" tIns="32319" rIns="64639" bIns="32319" rtlCol="0">
            <a:spAutoFit/>
          </a:bodyPr>
          <a:lstStyle/>
          <a:p>
            <a:r>
              <a:rPr lang="en-US" altLang="ko-KR" sz="3100" b="1" dirty="0"/>
              <a:t>Arduino</a:t>
            </a:r>
            <a:endParaRPr lang="ko-KR" altLang="en-US" sz="3100" b="1" dirty="0"/>
          </a:p>
        </p:txBody>
      </p:sp>
      <p:pic>
        <p:nvPicPr>
          <p:cNvPr id="33" name="Picture 1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18" y="8516694"/>
            <a:ext cx="3360236" cy="309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134" y="8408278"/>
            <a:ext cx="3645360" cy="382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6811" y="16769546"/>
            <a:ext cx="2061590" cy="255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241" y="25045461"/>
            <a:ext cx="3825907" cy="4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96" y="25045461"/>
            <a:ext cx="3856673" cy="417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52" y="10086631"/>
            <a:ext cx="3669327" cy="162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1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171</Words>
  <Application>Microsoft Office PowerPoint</Application>
  <PresentationFormat>사용자 지정</PresentationFormat>
  <Paragraphs>40</Paragraphs>
  <Slides>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Minhee Jun</dc:creator>
  <cp:lastModifiedBy>DB-P150</cp:lastModifiedBy>
  <cp:revision>129</cp:revision>
  <dcterms:created xsi:type="dcterms:W3CDTF">2014-11-14T04:05:24Z</dcterms:created>
  <dcterms:modified xsi:type="dcterms:W3CDTF">2018-05-16T02:36:46Z</dcterms:modified>
</cp:coreProperties>
</file>